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3" r:id="rId1"/>
  </p:sldMasterIdLst>
  <p:sldIdLst>
    <p:sldId id="305" r:id="rId2"/>
    <p:sldId id="287" r:id="rId3"/>
    <p:sldId id="257" r:id="rId4"/>
    <p:sldId id="258" r:id="rId5"/>
    <p:sldId id="327" r:id="rId6"/>
    <p:sldId id="328" r:id="rId7"/>
    <p:sldId id="261" r:id="rId8"/>
    <p:sldId id="324" r:id="rId9"/>
    <p:sldId id="301" r:id="rId10"/>
    <p:sldId id="264" r:id="rId11"/>
    <p:sldId id="310" r:id="rId12"/>
    <p:sldId id="311" r:id="rId13"/>
    <p:sldId id="326" r:id="rId1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  <a:srgbClr val="FF3300"/>
    <a:srgbClr val="FF00FF"/>
    <a:srgbClr val="9933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3" autoAdjust="0"/>
    <p:restoredTop sz="94635"/>
  </p:normalViewPr>
  <p:slideViewPr>
    <p:cSldViewPr>
      <p:cViewPr varScale="1">
        <p:scale>
          <a:sx n="100" d="100"/>
          <a:sy n="100" d="100"/>
        </p:scale>
        <p:origin x="190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29">
            <a:extLst>
              <a:ext uri="{FF2B5EF4-FFF2-40B4-BE49-F238E27FC236}">
                <a16:creationId xmlns:a16="http://schemas.microsoft.com/office/drawing/2014/main" id="{430BDAF6-7157-47E4-92B8-EA14CC730B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18">
            <a:extLst>
              <a:ext uri="{FF2B5EF4-FFF2-40B4-BE49-F238E27FC236}">
                <a16:creationId xmlns:a16="http://schemas.microsoft.com/office/drawing/2014/main" id="{55231C43-882E-42BF-8B70-2139D1796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>
            <a:extLst>
              <a:ext uri="{FF2B5EF4-FFF2-40B4-BE49-F238E27FC236}">
                <a16:creationId xmlns:a16="http://schemas.microsoft.com/office/drawing/2014/main" id="{3D0B33DA-1742-4CB5-A81E-A770E6351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11A2C8E1-B34F-436E-850B-4438117714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24898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CA7151BC-68B4-45E1-A636-42345E73B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BA3E11EC-E47C-46A3-A310-F53FE4627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id="{8006B1C2-35B2-4B6C-957C-96573583B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64F5EB-E051-4380-AFE0-7B9EF77CFB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2222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5CEF08E7-ACD1-448E-9E33-56C4A10B8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943A04A1-E3C5-4964-8CF5-50074F29F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id="{82C72504-4BF0-4D5B-B352-6D8D5EEA2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765702-675E-45D7-AAF2-0A03288D60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2129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B679B855-3D96-4FC1-B352-7F4535EC0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58B42F43-19AB-46B3-B90F-448E4E705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id="{FBA50B4E-2D9A-4E0A-8D29-2CA4334CC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5EB18E-1DF2-4BFD-8889-C091CEC319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3406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43591F-776E-4956-ADF9-CACF6B1099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17B50C-BF46-4EBC-AE55-A245A2504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BCDDB8-016C-4CDC-8903-6583FA7FE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F1EC94BB-C10E-4B49-8454-E6326DD651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50996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>
            <a:extLst>
              <a:ext uri="{FF2B5EF4-FFF2-40B4-BE49-F238E27FC236}">
                <a16:creationId xmlns:a16="http://schemas.microsoft.com/office/drawing/2014/main" id="{2BDA3DA2-572F-4185-858C-FFB8ED242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>
            <a:extLst>
              <a:ext uri="{FF2B5EF4-FFF2-40B4-BE49-F238E27FC236}">
                <a16:creationId xmlns:a16="http://schemas.microsoft.com/office/drawing/2014/main" id="{4ECC3718-4E78-4B52-AA8E-0BA624750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>
            <a:extLst>
              <a:ext uri="{FF2B5EF4-FFF2-40B4-BE49-F238E27FC236}">
                <a16:creationId xmlns:a16="http://schemas.microsoft.com/office/drawing/2014/main" id="{685E9888-C21E-4CCB-A9E7-64468356C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184D85-5DE4-4F07-8325-8773ABBC787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0417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>
            <a:extLst>
              <a:ext uri="{FF2B5EF4-FFF2-40B4-BE49-F238E27FC236}">
                <a16:creationId xmlns:a16="http://schemas.microsoft.com/office/drawing/2014/main" id="{FD9BDBDA-2305-4EE4-85D9-C6BD80484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1">
            <a:extLst>
              <a:ext uri="{FF2B5EF4-FFF2-40B4-BE49-F238E27FC236}">
                <a16:creationId xmlns:a16="http://schemas.microsoft.com/office/drawing/2014/main" id="{AB47D1E5-2017-4994-BD97-10669A589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>
            <a:extLst>
              <a:ext uri="{FF2B5EF4-FFF2-40B4-BE49-F238E27FC236}">
                <a16:creationId xmlns:a16="http://schemas.microsoft.com/office/drawing/2014/main" id="{8FB80E5B-9629-4509-B41B-92AF9CF8D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2E9CA8-D5CD-470A-B461-22B53F6703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5180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9">
            <a:extLst>
              <a:ext uri="{FF2B5EF4-FFF2-40B4-BE49-F238E27FC236}">
                <a16:creationId xmlns:a16="http://schemas.microsoft.com/office/drawing/2014/main" id="{A3951653-FA67-4DC2-9271-0AD8CCA7C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1">
            <a:extLst>
              <a:ext uri="{FF2B5EF4-FFF2-40B4-BE49-F238E27FC236}">
                <a16:creationId xmlns:a16="http://schemas.microsoft.com/office/drawing/2014/main" id="{F6A5E73C-1A0D-49B5-A6CD-55B48AC6B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>
            <a:extLst>
              <a:ext uri="{FF2B5EF4-FFF2-40B4-BE49-F238E27FC236}">
                <a16:creationId xmlns:a16="http://schemas.microsoft.com/office/drawing/2014/main" id="{28275F27-3AF6-4C4B-A5EC-BAC2B5A8F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21E6EE-847B-4A96-99F4-A91D28B662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4411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>
            <a:extLst>
              <a:ext uri="{FF2B5EF4-FFF2-40B4-BE49-F238E27FC236}">
                <a16:creationId xmlns:a16="http://schemas.microsoft.com/office/drawing/2014/main" id="{25BC342C-7D86-41DB-BCE7-67072538A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>
            <a:extLst>
              <a:ext uri="{FF2B5EF4-FFF2-40B4-BE49-F238E27FC236}">
                <a16:creationId xmlns:a16="http://schemas.microsoft.com/office/drawing/2014/main" id="{8A48D008-DB1A-4273-8086-4B6D89828C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>
            <a:extLst>
              <a:ext uri="{FF2B5EF4-FFF2-40B4-BE49-F238E27FC236}">
                <a16:creationId xmlns:a16="http://schemas.microsoft.com/office/drawing/2014/main" id="{768FEF98-C8B2-4F76-A846-25D422846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A4701-5569-4E35-8407-5BD48ABC08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386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>
            <a:extLst>
              <a:ext uri="{FF2B5EF4-FFF2-40B4-BE49-F238E27FC236}">
                <a16:creationId xmlns:a16="http://schemas.microsoft.com/office/drawing/2014/main" id="{9B5BFCA7-FBCF-42E1-93AD-A42368775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>
            <a:extLst>
              <a:ext uri="{FF2B5EF4-FFF2-40B4-BE49-F238E27FC236}">
                <a16:creationId xmlns:a16="http://schemas.microsoft.com/office/drawing/2014/main" id="{39609654-F695-4A23-BA75-163CF686F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>
            <a:extLst>
              <a:ext uri="{FF2B5EF4-FFF2-40B4-BE49-F238E27FC236}">
                <a16:creationId xmlns:a16="http://schemas.microsoft.com/office/drawing/2014/main" id="{812D319E-CC7C-4267-A0B1-2DB5EAD73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EC652-AC57-4EF5-B0AC-61FD8D5D11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4650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13">
            <a:extLst>
              <a:ext uri="{FF2B5EF4-FFF2-40B4-BE49-F238E27FC236}">
                <a16:creationId xmlns:a16="http://schemas.microsoft.com/office/drawing/2014/main" id="{AFDEBEAB-6E23-4C4A-987C-AC82127F02E5}"/>
              </a:ext>
            </a:extLst>
          </p:cNvPr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ight Triangle 5">
            <a:extLst>
              <a:ext uri="{FF2B5EF4-FFF2-40B4-BE49-F238E27FC236}">
                <a16:creationId xmlns:a16="http://schemas.microsoft.com/office/drawing/2014/main" id="{9F0EAE70-3C68-42E4-9CA4-55C14F9C70A1}"/>
              </a:ext>
            </a:extLst>
          </p:cNvPr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Freeform 15">
            <a:extLst>
              <a:ext uri="{FF2B5EF4-FFF2-40B4-BE49-F238E27FC236}">
                <a16:creationId xmlns:a16="http://schemas.microsoft.com/office/drawing/2014/main" id="{DD25C081-9264-4252-AC9C-EDF114A2933A}"/>
              </a:ext>
            </a:extLst>
          </p:cNvPr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16">
            <a:extLst>
              <a:ext uri="{FF2B5EF4-FFF2-40B4-BE49-F238E27FC236}">
                <a16:creationId xmlns:a16="http://schemas.microsoft.com/office/drawing/2014/main" id="{4902B67D-2E38-4553-8F4D-902D235A32ED}"/>
              </a:ext>
            </a:extLst>
          </p:cNvPr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916C26A4-7830-44D5-90DE-C0FB598DF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07CEFDD4-8B5A-4372-A96A-7AE96AA77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EFAB5768-D0B5-47CC-9A52-99B52D880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56656F1-DED3-4E9E-B645-EBB3856B72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6253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4BF34B0F-3C63-43CE-BFF1-61E4DA874172}"/>
              </a:ext>
            </a:extLst>
          </p:cNvPr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464F6FD8-7BCE-475B-BBB0-3ED9D7F85CCE}"/>
              </a:ext>
            </a:extLst>
          </p:cNvPr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>
            <a:extLst>
              <a:ext uri="{FF2B5EF4-FFF2-40B4-BE49-F238E27FC236}">
                <a16:creationId xmlns:a16="http://schemas.microsoft.com/office/drawing/2014/main" id="{93F93102-EE32-4654-8B3A-E3E164AE036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9" name="Text Placeholder 29">
            <a:extLst>
              <a:ext uri="{FF2B5EF4-FFF2-40B4-BE49-F238E27FC236}">
                <a16:creationId xmlns:a16="http://schemas.microsoft.com/office/drawing/2014/main" id="{46F42882-57AA-413A-977D-0430E46ADC0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3A0D53D2-1D1B-47E7-BCB1-E2978C3DF3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2EE23796-14E7-4705-9876-82F2D80E15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9B173281-1B39-4CDD-94B1-68063381E6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45C75"/>
                </a:solidFill>
              </a:defRPr>
            </a:lvl1pPr>
          </a:lstStyle>
          <a:p>
            <a:fld id="{EA142728-C5C4-4BFB-94AA-CC154FDD554F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033" name="Group 1">
            <a:extLst>
              <a:ext uri="{FF2B5EF4-FFF2-40B4-BE49-F238E27FC236}">
                <a16:creationId xmlns:a16="http://schemas.microsoft.com/office/drawing/2014/main" id="{E060E52F-4E28-4D08-87DF-253312D3F74F}"/>
              </a:ext>
            </a:extLst>
          </p:cNvPr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0A5C1D8A-3F58-4F7E-8BF3-096C4C9B9FCD}"/>
                </a:ext>
              </a:extLst>
            </p:cNvPr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C8A0AD93-5D76-4E1D-B64F-FDCD4BA7F930}"/>
                </a:ext>
              </a:extLst>
            </p:cNvPr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8" r:id="rId1"/>
    <p:sldLayoutId id="2147484020" r:id="rId2"/>
    <p:sldLayoutId id="2147484029" r:id="rId3"/>
    <p:sldLayoutId id="2147484021" r:id="rId4"/>
    <p:sldLayoutId id="2147484022" r:id="rId5"/>
    <p:sldLayoutId id="2147484023" r:id="rId6"/>
    <p:sldLayoutId id="2147484024" r:id="rId7"/>
    <p:sldLayoutId id="2147484025" r:id="rId8"/>
    <p:sldLayoutId id="2147484030" r:id="rId9"/>
    <p:sldLayoutId id="2147484026" r:id="rId10"/>
    <p:sldLayoutId id="214748402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>
            <a:extLst>
              <a:ext uri="{FF2B5EF4-FFF2-40B4-BE49-F238E27FC236}">
                <a16:creationId xmlns:a16="http://schemas.microsoft.com/office/drawing/2014/main" id="{E33A49FD-69EB-4111-AB70-410B434A680D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457200" y="1676400"/>
            <a:ext cx="8229600" cy="3657600"/>
          </a:xfrm>
        </p:spPr>
        <p:txBody>
          <a:bodyPr/>
          <a:lstStyle/>
          <a:p>
            <a:pPr algn="ctr">
              <a:buFont typeface="Wingdings 2" panose="05020102010507070707" pitchFamily="18" charset="2"/>
              <a:buNone/>
            </a:pPr>
            <a:endParaRPr lang="en-US" altLang="en-US" sz="3600" b="1" dirty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algn="ctr">
              <a:buFont typeface="Wingdings 2" panose="05020102010507070707" pitchFamily="18" charset="2"/>
              <a:buNone/>
            </a:pPr>
            <a:endParaRPr lang="en-US" altLang="en-US" sz="3600" b="1" dirty="0">
              <a:solidFill>
                <a:srgbClr val="A50021"/>
              </a:solidFill>
              <a:latin typeface="Arial" panose="020B0604020202020204" pitchFamily="34" charset="0"/>
            </a:endParaRPr>
          </a:p>
          <a:p>
            <a:pPr algn="ctr">
              <a:buFont typeface="Wingdings 2" panose="05020102010507070707" pitchFamily="18" charset="2"/>
              <a:buNone/>
            </a:pPr>
            <a:r>
              <a:rPr lang="en-US" altLang="en-US" sz="4800" b="1" dirty="0">
                <a:solidFill>
                  <a:schemeClr val="tx2"/>
                </a:solidFill>
                <a:latin typeface="Arial" panose="020B0604020202020204" pitchFamily="34" charset="0"/>
              </a:rPr>
              <a:t>ORGANS OF PLANTS</a:t>
            </a:r>
            <a:endParaRPr lang="sr-Cyrl-CS" altLang="en-US" sz="4800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>
              <a:buFont typeface="Wingdings 2" panose="05020102010507070707" pitchFamily="18" charset="2"/>
              <a:buNone/>
            </a:pPr>
            <a:endParaRPr lang="sr-Cyrl-CS" altLang="en-US" b="1" dirty="0">
              <a:solidFill>
                <a:srgbClr val="A50021"/>
              </a:solidFill>
              <a:latin typeface="Arial" panose="020B0604020202020204" pitchFamily="34" charset="0"/>
            </a:endParaRPr>
          </a:p>
          <a:p>
            <a:pPr>
              <a:buFont typeface="Wingdings 2" panose="05020102010507070707" pitchFamily="18" charset="2"/>
              <a:buNone/>
            </a:pPr>
            <a:endParaRPr lang="en-US" altLang="en-US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86"/>
    </mc:Choice>
    <mc:Fallback xmlns="">
      <p:transition spd="slow" advTm="6286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F6C7F281-BAEA-441A-8BE1-DD98859CFB2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8305801" cy="667512"/>
          </a:xfrm>
          <a:ln>
            <a:miter lim="800000"/>
            <a:headEnd/>
            <a:tailEnd/>
          </a:ln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b="1" dirty="0">
                <a:solidFill>
                  <a:srgbClr val="C00000"/>
                </a:solidFill>
                <a:cs typeface="Arial" pitchFamily="34" charset="0"/>
              </a:rPr>
              <a:t>L</a:t>
            </a:r>
            <a:r>
              <a:rPr lang="en-US" sz="3200" b="1" dirty="0">
                <a:solidFill>
                  <a:srgbClr val="C00000"/>
                </a:solidFill>
                <a:ea typeface="+mj-ea"/>
                <a:cs typeface="Arial" pitchFamily="34" charset="0"/>
              </a:rPr>
              <a:t>eaf</a:t>
            </a:r>
            <a:endParaRPr lang="en-US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6DC23858-EC14-411A-BCAE-BF7786766A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1524000"/>
            <a:ext cx="8763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200" b="1" dirty="0">
                <a:ea typeface="+mj-ea"/>
                <a:cs typeface="Arial" pitchFamily="34" charset="0"/>
              </a:rPr>
              <a:t>Performs three very important functions: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sz="2200" b="1" dirty="0">
              <a:ea typeface="+mj-ea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200" b="1" dirty="0">
                <a:ea typeface="+mj-ea"/>
                <a:cs typeface="Arial" pitchFamily="34" charset="0"/>
              </a:rPr>
              <a:t>1) photosynthesis;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200" b="1" dirty="0">
                <a:ea typeface="+mj-ea"/>
                <a:cs typeface="Arial" pitchFamily="34" charset="0"/>
              </a:rPr>
              <a:t>2) transpiration;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200" b="1" dirty="0">
                <a:ea typeface="+mj-ea"/>
                <a:cs typeface="Arial" pitchFamily="34" charset="0"/>
              </a:rPr>
              <a:t>3) gas exchange.</a:t>
            </a:r>
            <a:endParaRPr lang="en-US" sz="3200" dirty="0">
              <a:ea typeface="+mj-ea"/>
              <a:cs typeface="Arial" pitchFamily="34" charset="0"/>
            </a:endParaRPr>
          </a:p>
        </p:txBody>
      </p:sp>
      <p:pic>
        <p:nvPicPr>
          <p:cNvPr id="4098" name="Picture 2" descr="30.8: Leaves - Leaf Structure and Arrangment - Biology LibreTexts">
            <a:extLst>
              <a:ext uri="{FF2B5EF4-FFF2-40B4-BE49-F238E27FC236}">
                <a16:creationId xmlns:a16="http://schemas.microsoft.com/office/drawing/2014/main" id="{9D7650AD-32EF-1145-A89A-5E1AE778F5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282790"/>
            <a:ext cx="3208338" cy="3273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969"/>
    </mc:Choice>
    <mc:Fallback xmlns="">
      <p:transition spd="slow" advTm="10969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F2161-4498-443F-85B5-0AA72586A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4953000"/>
            <a:ext cx="8305800" cy="3429000"/>
          </a:xfrm>
          <a:ln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According to the position and function on the shoot, the following types of leaves are distinguished:</a:t>
            </a:r>
            <a:br>
              <a:rPr lang="en-US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br>
              <a:rPr lang="en-US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1) COTYLEDONS - arise from embryos and have a role in providing nutrients for the </a:t>
            </a:r>
            <a:r>
              <a:rPr lang="en-US" sz="22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developmen</a:t>
            </a:r>
            <a:br>
              <a:rPr lang="en-US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br>
              <a:rPr lang="en-US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2) LOWER LEAVES - are located on the lower part, they have a role in protecting the buds </a:t>
            </a:r>
            <a:br>
              <a:rPr lang="en-US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br>
              <a:rPr lang="en-US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3) MIDDLE OR TRUE LEAVES - develop above the lower leaves and have a role in photosynthesis and transpiration</a:t>
            </a:r>
            <a:br>
              <a:rPr lang="en-US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en-US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4) UPPER LEAVES - are located in the top parts and protect the flower</a:t>
            </a:r>
            <a:br>
              <a:rPr lang="en-US" sz="22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br>
              <a:rPr lang="en-US" sz="22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br>
              <a:rPr lang="en-US" sz="2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br>
              <a:rPr lang="en-US" sz="2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br>
              <a:rPr lang="sr-Cyrl-RS" sz="2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br>
              <a:rPr lang="sr-Cyrl-RS" sz="2200" dirty="0">
                <a:latin typeface="Arial" pitchFamily="34" charset="0"/>
                <a:cs typeface="Arial" pitchFamily="34" charset="0"/>
              </a:rPr>
            </a:br>
            <a:br>
              <a:rPr lang="sr-Cyrl-RS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br>
              <a:rPr lang="sr-Cyrl-RS" sz="2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br>
              <a:rPr lang="sr-Cyrl-RS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br>
              <a:rPr lang="sr-Cyrl-RS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br>
              <a:rPr lang="sr-Cyrl-RS" sz="2200" dirty="0">
                <a:latin typeface="Arial" pitchFamily="34" charset="0"/>
                <a:cs typeface="Arial" pitchFamily="34" charset="0"/>
              </a:rPr>
            </a:br>
            <a:endParaRPr lang="en-US" sz="2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72"/>
    </mc:Choice>
    <mc:Fallback xmlns="">
      <p:transition spd="slow" advTm="50072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2BDAE-D566-4CFA-B757-EA4E8059B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0"/>
            <a:ext cx="8382000" cy="6477000"/>
          </a:xfrm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>
              <a:defRPr/>
            </a:pPr>
            <a:r>
              <a:rPr lang="en-US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Simple leaf</a:t>
            </a:r>
            <a:br>
              <a:rPr lang="sr-Cyrl-RS" sz="2200" b="1" i="1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br>
              <a:rPr lang="sr-Cyrl-RS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br>
              <a:rPr lang="sr-Cyrl-RS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br>
              <a:rPr lang="sr-Cyrl-RS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br>
              <a:rPr lang="sr-Cyrl-RS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br>
              <a:rPr lang="sr-Cyrl-RS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br>
              <a:rPr lang="sr-Cyrl-RS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br>
              <a:rPr lang="sr-Cyrl-RS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Complex leaf</a:t>
            </a:r>
            <a:br>
              <a:rPr lang="sr-Cyrl-RS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sr-Latn-RS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sr-Cyrl-RS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br>
              <a:rPr lang="sr-Cyrl-RS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br>
              <a:rPr lang="sr-Cyrl-RS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br>
              <a:rPr lang="sr-Cyrl-RS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br>
              <a:rPr lang="sr-Cyrl-RS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US" sz="2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1" name="Picture 4" descr="C:\Users\Bilja\Desktop\sredjeno slozeni listovi.jpg">
            <a:extLst>
              <a:ext uri="{FF2B5EF4-FFF2-40B4-BE49-F238E27FC236}">
                <a16:creationId xmlns:a16="http://schemas.microsoft.com/office/drawing/2014/main" id="{47D3F52E-9601-431A-99A2-FB89BBBDAA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9" y="4592637"/>
            <a:ext cx="2752725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5" descr="C:\Users\Bilja\Desktop\sredjeno prosti  listovi.jpg">
            <a:extLst>
              <a:ext uri="{FF2B5EF4-FFF2-40B4-BE49-F238E27FC236}">
                <a16:creationId xmlns:a16="http://schemas.microsoft.com/office/drawing/2014/main" id="{A13DC05C-B33D-4ED7-BE6D-AA9A28C2EA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408113"/>
            <a:ext cx="381952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905"/>
    </mc:Choice>
    <mc:Fallback xmlns="">
      <p:transition spd="slow" advTm="31905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106C4-12BB-40B1-8EBB-3612C6F48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0"/>
            <a:ext cx="8305800" cy="1143000"/>
          </a:xfrm>
          <a:ln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sz="3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Leaf structure</a:t>
            </a:r>
            <a:endParaRPr lang="en-US" sz="3200" dirty="0">
              <a:solidFill>
                <a:schemeClr val="tx1"/>
              </a:solidFill>
            </a:endParaRPr>
          </a:p>
        </p:txBody>
      </p:sp>
      <p:pic>
        <p:nvPicPr>
          <p:cNvPr id="3074" name="Picture 2" descr="Plant Leaves and Leaf Anatomy">
            <a:extLst>
              <a:ext uri="{FF2B5EF4-FFF2-40B4-BE49-F238E27FC236}">
                <a16:creationId xmlns:a16="http://schemas.microsoft.com/office/drawing/2014/main" id="{642D0861-B682-8740-9C1F-E42C402CE6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621166"/>
            <a:ext cx="6248400" cy="4180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2533"/>
    </mc:Choice>
    <mc:Fallback xmlns="">
      <p:transition spd="slow" advTm="82533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>
            <a:extLst>
              <a:ext uri="{FF2B5EF4-FFF2-40B4-BE49-F238E27FC236}">
                <a16:creationId xmlns:a16="http://schemas.microsoft.com/office/drawing/2014/main" id="{5B8B8FC0-F338-4F48-AF4F-27EFAAA83F44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0" y="1676400"/>
            <a:ext cx="9144000" cy="2895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en-US" sz="2400" dirty="0">
              <a:latin typeface="Arial" charset="0"/>
              <a:cs typeface="Arial" charset="0"/>
            </a:endParaRPr>
          </a:p>
          <a:p>
            <a:pPr marL="457200" indent="-457200" eaLnBrk="1" hangingPunct="1">
              <a:buFont typeface="Wingdings 2" panose="05020102010507070707" pitchFamily="18" charset="2"/>
              <a:buNone/>
              <a:defRPr/>
            </a:pPr>
            <a:r>
              <a:rPr lang="en-US" sz="2400" b="1" dirty="0">
                <a:latin typeface="Arial" charset="0"/>
                <a:cs typeface="Arial" charset="0"/>
              </a:rPr>
              <a:t>1. vegetative</a:t>
            </a:r>
          </a:p>
          <a:p>
            <a:pPr marL="457200" indent="-457200" eaLnBrk="1" hangingPunct="1">
              <a:buFont typeface="Wingdings 2" panose="05020102010507070707" pitchFamily="18" charset="2"/>
              <a:buNone/>
              <a:defRPr/>
            </a:pPr>
            <a:r>
              <a:rPr lang="en-US" sz="2400" dirty="0">
                <a:latin typeface="Arial" charset="0"/>
                <a:cs typeface="Arial" charset="0"/>
              </a:rPr>
              <a:t>- mainly used in plant nutrition (root and shoot - stem, leaf and bud)</a:t>
            </a:r>
          </a:p>
          <a:p>
            <a:pPr marL="457200" indent="-457200" eaLnBrk="1" hangingPunct="1">
              <a:buFont typeface="Wingdings 2" panose="05020102010507070707" pitchFamily="18" charset="2"/>
              <a:buNone/>
              <a:defRPr/>
            </a:pPr>
            <a:r>
              <a:rPr lang="en-US" sz="2400" b="1" dirty="0">
                <a:latin typeface="Arial" charset="0"/>
                <a:cs typeface="Arial" charset="0"/>
              </a:rPr>
              <a:t>2. reproductive</a:t>
            </a:r>
          </a:p>
          <a:p>
            <a:pPr marL="457200" indent="-457200" eaLnBrk="1" hangingPunct="1">
              <a:buFont typeface="Wingdings 2" panose="05020102010507070707" pitchFamily="18" charset="2"/>
              <a:buNone/>
              <a:defRPr/>
            </a:pPr>
            <a:r>
              <a:rPr lang="en-US" sz="2400" dirty="0">
                <a:latin typeface="Arial" charset="0"/>
                <a:cs typeface="Arial" charset="0"/>
              </a:rPr>
              <a:t>- have a role in reproduction (asexual-sporangia and sexual-gametangia)</a:t>
            </a:r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83853B70-1BC2-45F9-95B6-4D4D4591F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838200"/>
            <a:ext cx="7543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400" b="1" dirty="0">
                <a:solidFill>
                  <a:srgbClr val="C00000"/>
                </a:solidFill>
                <a:cs typeface="Arial" panose="020B0604020202020204" pitchFamily="34" charset="0"/>
              </a:rPr>
              <a:t>CLASSIFICATION :</a:t>
            </a:r>
            <a:endParaRPr lang="sr-Cyrl-CS" altLang="en-US" sz="2400" dirty="0"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205"/>
    </mc:Choice>
    <mc:Fallback xmlns="">
      <p:transition spd="slow" advTm="39205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B1470720-1C25-4340-A6FC-999498A3652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-304800" y="304800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altLang="en-US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Root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394B20DE-0C07-4EC2-B93A-183051FEEAB9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r-Cyrl-RS" sz="2200" dirty="0">
                <a:latin typeface="Arial" charset="0"/>
                <a:cs typeface="Arial" charset="0"/>
              </a:rPr>
              <a:t>   </a:t>
            </a:r>
            <a:r>
              <a:rPr lang="en-US" sz="2400" dirty="0"/>
              <a:t>The root is the axial organ by which the plant takes root in the soil and plays a role in:</a:t>
            </a:r>
          </a:p>
          <a:p>
            <a:pPr>
              <a:buNone/>
            </a:pPr>
            <a:endParaRPr lang="en-US" sz="2400" dirty="0"/>
          </a:p>
          <a:p>
            <a:r>
              <a:rPr lang="en-US" sz="2400" dirty="0"/>
              <a:t>1. Rooting the plant in the substrate </a:t>
            </a:r>
            <a:br>
              <a:rPr lang="en-US" sz="2400" dirty="0"/>
            </a:br>
            <a:r>
              <a:rPr lang="en-US" sz="2400" dirty="0"/>
              <a:t>2. Absorption of water and mineral substances </a:t>
            </a:r>
            <a:br>
              <a:rPr lang="en-US" sz="2400" dirty="0"/>
            </a:br>
            <a:r>
              <a:rPr lang="en-US" sz="2400" dirty="0"/>
              <a:t>3.Storage of nutrients </a:t>
            </a:r>
            <a:br>
              <a:rPr lang="en-US" sz="2400" dirty="0"/>
            </a:br>
            <a:r>
              <a:rPr lang="en-US" sz="2400" dirty="0"/>
              <a:t>4. the conductivity of water 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endParaRPr lang="en-US" sz="2200" dirty="0">
              <a:latin typeface="Arial" charset="0"/>
              <a:cs typeface="Arial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2200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325"/>
    </mc:Choice>
    <mc:Fallback xmlns="">
      <p:transition spd="slow" advTm="23325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8D9FDE62-E98F-4DBE-8921-300C089273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/>
          <a:lstStyle/>
          <a:p>
            <a:pPr algn="ctr" eaLnBrk="1" hangingPunct="1"/>
            <a:br>
              <a:rPr lang="sr-Cyrl-CS" alt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Root structure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AA80BE2E-EC27-413A-8934-8333E017B9E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1752600"/>
            <a:ext cx="5181600" cy="4343400"/>
          </a:xfrm>
        </p:spPr>
        <p:txBody>
          <a:bodyPr/>
          <a:lstStyle/>
          <a:p>
            <a:pPr marL="457200" indent="-457200" eaLnBrk="1" hangingPunct="1">
              <a:buFont typeface="Wingdings 2" panose="05020102010507070707" pitchFamily="18" charset="2"/>
              <a:buNone/>
            </a:pPr>
            <a:endParaRPr lang="en-US" altLang="en-US" sz="2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itchFamily="34" charset="0"/>
                <a:cs typeface="Arial" pitchFamily="34" charset="0"/>
              </a:rPr>
              <a:t>1. 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zone of the root hairs</a:t>
            </a:r>
          </a:p>
          <a:p>
            <a:r>
              <a:rPr lang="en-US" sz="2000" dirty="0">
                <a:latin typeface="Arial" pitchFamily="34" charset="0"/>
                <a:cs typeface="Arial" pitchFamily="34" charset="0"/>
              </a:rPr>
              <a:t>2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. elongation zone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-it contains cells from the growth zone that have differentiated into permanent tissues.</a:t>
            </a:r>
          </a:p>
          <a:p>
            <a:r>
              <a:rPr lang="en-US" sz="2000" dirty="0">
                <a:latin typeface="Arial" pitchFamily="34" charset="0"/>
                <a:cs typeface="Arial" pitchFamily="34" charset="0"/>
              </a:rPr>
              <a:t>3. 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growth zone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-in it there is a vegetation. By division of the vegetative compartment, the root grows.</a:t>
            </a:r>
          </a:p>
          <a:p>
            <a:r>
              <a:rPr lang="en-US" sz="2000" dirty="0">
                <a:latin typeface="Arial" pitchFamily="34" charset="0"/>
                <a:cs typeface="Arial" pitchFamily="34" charset="0"/>
              </a:rPr>
              <a:t>4. 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root cap zone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-protects the top of the vegetative layer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buFont typeface="Wingdings 2" panose="05020102010507070707" pitchFamily="18" charset="2"/>
              <a:buNone/>
            </a:pPr>
            <a:endParaRPr lang="en-US" altLang="en-US" sz="2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root.jpeg"/>
          <p:cNvPicPr>
            <a:picLocks noChangeAspect="1"/>
          </p:cNvPicPr>
          <p:nvPr/>
        </p:nvPicPr>
        <p:blipFill>
          <a:blip r:embed="rId2" cstate="print">
            <a:lum contrast="30000"/>
          </a:blip>
          <a:stretch>
            <a:fillRect/>
          </a:stretch>
        </p:blipFill>
        <p:spPr>
          <a:xfrm>
            <a:off x="5105400" y="2057400"/>
            <a:ext cx="3599687" cy="347396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922"/>
    </mc:Choice>
    <mc:Fallback xmlns="">
      <p:transition spd="slow" advTm="18922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Root hair zone-cross section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E7B63E2-A33A-4543-8D83-C9C871AD816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67" r="26987"/>
          <a:stretch>
            <a:fillRect/>
          </a:stretch>
        </p:blipFill>
        <p:spPr bwMode="auto">
          <a:xfrm>
            <a:off x="685800" y="2209800"/>
            <a:ext cx="38100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2000" y="2286000"/>
            <a:ext cx="1633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central cylinder</a:t>
            </a:r>
          </a:p>
        </p:txBody>
      </p:sp>
      <p:sp>
        <p:nvSpPr>
          <p:cNvPr id="6" name="Rectangle 5"/>
          <p:cNvSpPr/>
          <p:nvPr/>
        </p:nvSpPr>
        <p:spPr>
          <a:xfrm>
            <a:off x="4648200" y="3124200"/>
            <a:ext cx="1292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rhizodermis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724400" y="4724400"/>
            <a:ext cx="14368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primary crust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ctr"/>
            <a:r>
              <a:rPr lang="en-US" b="1" dirty="0"/>
              <a:t>Metamorphosis of the root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The term "metamorphosis" refers to a root's shape and structure changing as it fulfills functions beyond its primary ones. 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1. storing reserve nutrients; 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2. roots for breathing; 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3. enhancing the root's fundamental function, such as absorption (creating a community with fungi increases the absorption of phosphorus or with bacteria increases the absorption of nitrogen).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The root has culinary, culinary and medicinal uses.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D821ACD7-287F-4A74-A5F5-A893A76D83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362200"/>
            <a:ext cx="8534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b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000" dirty="0"/>
              <a:t>The </a:t>
            </a:r>
            <a:r>
              <a:rPr lang="en-US" sz="2000" b="1" dirty="0"/>
              <a:t>stem</a:t>
            </a:r>
            <a:r>
              <a:rPr lang="en-US" sz="2000" dirty="0"/>
              <a:t> is the axial part of the shoot.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000" dirty="0"/>
              <a:t>The </a:t>
            </a:r>
            <a:r>
              <a:rPr lang="en-US" sz="2000" b="1" dirty="0"/>
              <a:t>leaves</a:t>
            </a:r>
            <a:r>
              <a:rPr lang="en-US" sz="2000" dirty="0"/>
              <a:t> are the lateral parts of the shoot.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000" dirty="0"/>
              <a:t>The </a:t>
            </a:r>
            <a:r>
              <a:rPr lang="en-US" sz="2000" b="1" dirty="0"/>
              <a:t>bud</a:t>
            </a:r>
            <a:r>
              <a:rPr lang="en-US" sz="2000" dirty="0"/>
              <a:t> is a vegetative cup together with the leaves that surround it. </a:t>
            </a:r>
            <a:br>
              <a:rPr lang="sr-Cyrl-CS" sz="2300" b="1" dirty="0">
                <a:solidFill>
                  <a:srgbClr val="FF0000"/>
                </a:solidFill>
                <a:ea typeface="+mj-ea"/>
                <a:cs typeface="Arial" pitchFamily="34" charset="0"/>
              </a:rPr>
            </a:br>
            <a:endParaRPr lang="en-US" sz="2300" b="1" dirty="0">
              <a:solidFill>
                <a:srgbClr val="FF0000"/>
              </a:solidFill>
              <a:ea typeface="+mj-ea"/>
              <a:cs typeface="Arial" pitchFamily="34" charset="0"/>
            </a:endParaRP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542ACD18-4C07-40D0-B052-E7FEB412D8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09600"/>
            <a:ext cx="8305800" cy="685800"/>
          </a:xfrm>
          <a:ln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Shoot (stem, leaf and bud</a:t>
            </a:r>
            <a:r>
              <a:rPr lang="sr-Cyrl-RS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br>
              <a:rPr lang="sr-Cyrl-RS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US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46" name="TextBox 10">
            <a:extLst>
              <a:ext uri="{FF2B5EF4-FFF2-40B4-BE49-F238E27FC236}">
                <a16:creationId xmlns:a16="http://schemas.microsoft.com/office/drawing/2014/main" id="{DF3DBB33-7F0D-4DA9-B1D4-D754385EC0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371600"/>
            <a:ext cx="91440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2000" dirty="0"/>
              <a:t>The part of the plant body that is in the aerial environment is called a shoot. Photosynthesis, transpiration and gas exchange take place in the shoot. </a:t>
            </a:r>
          </a:p>
          <a:p>
            <a:r>
              <a:rPr lang="en-US" sz="2000" dirty="0"/>
              <a:t>It grows by dividing the vegetative cup.</a:t>
            </a:r>
            <a:endParaRPr lang="en-US" altLang="en-US" sz="2000" dirty="0"/>
          </a:p>
        </p:txBody>
      </p:sp>
      <p:pic>
        <p:nvPicPr>
          <p:cNvPr id="21508" name="Picture 4" descr="Plant Tissues AP Biology. Typical Plant Structure Shoots: above ground  structures Roots: below ground Structures consist of three major tissue  systems: - ppt download"/>
          <p:cNvPicPr>
            <a:picLocks noChangeAspect="1" noChangeArrowheads="1"/>
          </p:cNvPicPr>
          <p:nvPr/>
        </p:nvPicPr>
        <p:blipFill>
          <a:blip r:embed="rId2" cstate="print"/>
          <a:srcRect t="19679" b="9639"/>
          <a:stretch>
            <a:fillRect/>
          </a:stretch>
        </p:blipFill>
        <p:spPr bwMode="auto">
          <a:xfrm>
            <a:off x="1600200" y="3505200"/>
            <a:ext cx="6324600" cy="33528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730"/>
    </mc:Choice>
    <mc:Fallback xmlns="">
      <p:transition spd="slow" advTm="4773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17B5B6-2728-4F82-B7ED-58E1A0FCDF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685800"/>
            <a:ext cx="8229600" cy="5715000"/>
          </a:xfrm>
        </p:spPr>
        <p:txBody>
          <a:bodyPr/>
          <a:lstStyle/>
          <a:p>
            <a:pPr>
              <a:buNone/>
              <a:defRPr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Shoots that perform supplementary functions and that have changed shape and structure are 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metamorphosed shoots.</a:t>
            </a:r>
          </a:p>
          <a:p>
            <a:pPr>
              <a:buNone/>
              <a:defRPr/>
            </a:pPr>
            <a:endParaRPr lang="en-US" sz="2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  <a:defRPr/>
            </a:pPr>
            <a:endParaRPr lang="sr-Cyrl-CS" sz="2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None/>
              <a:defRPr/>
            </a:pPr>
            <a:r>
              <a:rPr lang="en-US" sz="2000" b="1" dirty="0">
                <a:latin typeface="Arial" pitchFamily="34" charset="0"/>
                <a:cs typeface="Arial" pitchFamily="34" charset="0"/>
              </a:rPr>
              <a:t>1. Above-ground shoots</a:t>
            </a:r>
            <a:r>
              <a:rPr lang="sr-Cyrl-RS" sz="2000" b="1" dirty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defRPr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- for food storage (succulent cactus and cabbage tree)</a:t>
            </a:r>
          </a:p>
          <a:p>
            <a:pPr>
              <a:defRPr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- for vegetative renewal (stable-creeping strawberry shoots) </a:t>
            </a:r>
          </a:p>
          <a:p>
            <a:pPr>
              <a:defRPr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- for protection (thorns, brambles and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phyllocladia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- leaf-like shoots) </a:t>
            </a:r>
          </a:p>
          <a:p>
            <a:pPr>
              <a:defRPr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>
              <a:buNone/>
              <a:defRPr/>
            </a:pPr>
            <a:r>
              <a:rPr lang="en-US" sz="2000" b="1" dirty="0">
                <a:latin typeface="Arial" pitchFamily="34" charset="0"/>
                <a:cs typeface="Arial" pitchFamily="34" charset="0"/>
              </a:rPr>
              <a:t>2. Underground shoots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(they differ from roots because they have buds and leaves).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6535"/>
    </mc:Choice>
    <mc:Fallback xmlns="">
      <p:transition spd="slow" advTm="96535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>
            <a:extLst>
              <a:ext uri="{FF2B5EF4-FFF2-40B4-BE49-F238E27FC236}">
                <a16:creationId xmlns:a16="http://schemas.microsoft.com/office/drawing/2014/main" id="{454B1FDE-E776-4532-829D-626C87B8E768}"/>
              </a:ext>
            </a:extLst>
          </p:cNvPr>
          <p:cNvSpPr txBox="1">
            <a:spLocks/>
          </p:cNvSpPr>
          <p:nvPr/>
        </p:nvSpPr>
        <p:spPr bwMode="auto">
          <a:xfrm>
            <a:off x="304800" y="6858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None/>
            </a:pPr>
            <a:endParaRPr lang="en-US" altLang="en-US" sz="2200"/>
          </a:p>
        </p:txBody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A3B0726E-387E-4D9C-8F99-2C4D00352107}"/>
              </a:ext>
            </a:extLst>
          </p:cNvPr>
          <p:cNvSpPr txBox="1">
            <a:spLocks/>
          </p:cNvSpPr>
          <p:nvPr/>
        </p:nvSpPr>
        <p:spPr bwMode="auto">
          <a:xfrm>
            <a:off x="228600" y="609600"/>
            <a:ext cx="8229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None/>
            </a:pPr>
            <a:r>
              <a:rPr lang="en-US" altLang="en-US" sz="2400" b="1" dirty="0"/>
              <a:t>STEM</a:t>
            </a:r>
            <a:endParaRPr lang="en-US" altLang="en-US" sz="2000" b="1" dirty="0"/>
          </a:p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None/>
            </a:pPr>
            <a:endParaRPr lang="sr-Cyrl-CS" altLang="en-US" sz="3200" dirty="0"/>
          </a:p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None/>
            </a:pPr>
            <a:endParaRPr lang="en-US" altLang="en-US" sz="3200" dirty="0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58857650-9C0F-4EF0-AA34-75CABADD2216}"/>
              </a:ext>
            </a:extLst>
          </p:cNvPr>
          <p:cNvSpPr txBox="1">
            <a:spLocks/>
          </p:cNvSpPr>
          <p:nvPr/>
        </p:nvSpPr>
        <p:spPr>
          <a:xfrm>
            <a:off x="381000" y="1752600"/>
            <a:ext cx="8229600" cy="3962400"/>
          </a:xfrm>
          <a:prstGeom prst="rect">
            <a:avLst/>
          </a:prstGeom>
        </p:spPr>
        <p:txBody>
          <a:bodyPr/>
          <a:lstStyle/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US" sz="2200" b="1" dirty="0">
                <a:latin typeface="Arial" charset="0"/>
              </a:rPr>
              <a:t>The role of the tree: carrying leaves, conducting matter and other functions such as photosynthesis, storage of nutrients and water.</a:t>
            </a:r>
          </a:p>
          <a:p>
            <a:pPr marL="457200" indent="-457200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endParaRPr lang="sr-Cyrl-CS" sz="2200" dirty="0">
              <a:latin typeface="Arial" charset="0"/>
            </a:endParaRPr>
          </a:p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endParaRPr lang="en-US" sz="3200" dirty="0">
              <a:latin typeface="Arial" charset="0"/>
            </a:endParaRPr>
          </a:p>
        </p:txBody>
      </p:sp>
      <p:pic>
        <p:nvPicPr>
          <p:cNvPr id="1026" name="Picture 2" descr="Plant Stem - Biocyclopedia.com">
            <a:extLst>
              <a:ext uri="{FF2B5EF4-FFF2-40B4-BE49-F238E27FC236}">
                <a16:creationId xmlns:a16="http://schemas.microsoft.com/office/drawing/2014/main" id="{FAC862AC-1FCE-5644-B645-699DC25990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7193" y="2895600"/>
            <a:ext cx="2792413" cy="3847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892"/>
    </mc:Choice>
    <mc:Fallback xmlns="">
      <p:transition spd="slow" advTm="45892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1537</TotalTime>
  <Words>573</Words>
  <Application>Microsoft Macintosh PowerPoint</Application>
  <PresentationFormat>On-screen Show (4:3)</PresentationFormat>
  <Paragraphs>55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Constantia</vt:lpstr>
      <vt:lpstr>Wingdings</vt:lpstr>
      <vt:lpstr>Wingdings 2</vt:lpstr>
      <vt:lpstr>Flow</vt:lpstr>
      <vt:lpstr>PowerPoint Presentation</vt:lpstr>
      <vt:lpstr>PowerPoint Presentation</vt:lpstr>
      <vt:lpstr>            Root</vt:lpstr>
      <vt:lpstr> Root structure</vt:lpstr>
      <vt:lpstr>Root hair zone-cross section</vt:lpstr>
      <vt:lpstr>Metamorphosis of the root</vt:lpstr>
      <vt:lpstr>Shoot (stem, leaf and bud) </vt:lpstr>
      <vt:lpstr>PowerPoint Presentation</vt:lpstr>
      <vt:lpstr>PowerPoint Presentation</vt:lpstr>
      <vt:lpstr>Leaf</vt:lpstr>
      <vt:lpstr>According to the position and function on the shoot, the following types of leaves are distinguished:  1) COTYLEDONS - arise from embryos and have a role in providing nutrients for the developmen  2) LOWER LEAVES - are located on the lower part, they have a role in protecting the buds   3) MIDDLE OR TRUE LEAVES - develop above the lower leaves and have a role in photosynthesis and transpiration   4) UPPER LEAVES - are located in the top parts and protect the flower           </vt:lpstr>
      <vt:lpstr>Simple leaf        Complex leaf       </vt:lpstr>
      <vt:lpstr>Leaf structure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CITOGENETIKA</dc:title>
  <dc:creator>prodekan 01</dc:creator>
  <cp:lastModifiedBy>Microsoft Office User</cp:lastModifiedBy>
  <cp:revision>320</cp:revision>
  <dcterms:created xsi:type="dcterms:W3CDTF">2005-09-14T10:09:48Z</dcterms:created>
  <dcterms:modified xsi:type="dcterms:W3CDTF">2022-10-04T09:35:00Z</dcterms:modified>
</cp:coreProperties>
</file>